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4" r:id="rId6"/>
    <p:sldId id="392" r:id="rId7"/>
    <p:sldId id="317" r:id="rId8"/>
    <p:sldId id="393" r:id="rId9"/>
    <p:sldId id="394" r:id="rId10"/>
    <p:sldId id="395" r:id="rId11"/>
    <p:sldId id="396" r:id="rId12"/>
    <p:sldId id="397" r:id="rId13"/>
    <p:sldId id="398" r:id="rId14"/>
    <p:sldId id="399" r:id="rId15"/>
    <p:sldId id="270"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3" d="100"/>
          <a:sy n="83" d="100"/>
        </p:scale>
        <p:origin x="686" y="7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6/18/2023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199169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6659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65293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8160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85399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01537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69196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bes.com/advisor/business/what-is-waterfall-methodology/" TargetMode="External"/><Relationship Id="rId2" Type="http://schemas.openxmlformats.org/officeDocument/2006/relationships/hyperlink" Target="https://www.ibm.com/cloud/blog/agile-vs-waterfall" TargetMode="External"/><Relationship Id="rId1" Type="http://schemas.openxmlformats.org/officeDocument/2006/relationships/slideLayout" Target="../slideLayouts/slideLayout10.xml"/><Relationship Id="rId5" Type="http://schemas.openxmlformats.org/officeDocument/2006/relationships/hyperlink" Target="https://ccaps.umn.edu/story/agile-methodology-advantages-and-disadvantages" TargetMode="External"/><Relationship Id="rId4" Type="http://schemas.openxmlformats.org/officeDocument/2006/relationships/hyperlink" Target="https://www.bobstanke.com/blog/agile-methodology-pros-and-cons#:~:text=Agile%20methodology%20offers%20numerous%20benefits%2C%20such%20as%20flexibility%2C,team%20commitment%2C%20and%20the%20potential%20for%20scope%20cree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Scrum Agile Method</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Jennifer Cubillos</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rain inside a lightbulb concept">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181131"/>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58545" y="200152"/>
            <a:ext cx="4048846" cy="755461"/>
          </a:xfrm>
        </p:spPr>
        <p:txBody>
          <a:bodyPr vert="horz" wrap="square" lIns="0" tIns="0" rIns="0" bIns="0" rtlCol="0" anchor="b" anchorCtr="0">
            <a:normAutofit/>
          </a:bodyPr>
          <a:lstStyle/>
          <a:p>
            <a:pPr>
              <a:lnSpc>
                <a:spcPct val="100000"/>
              </a:lnSpc>
            </a:pPr>
            <a:r>
              <a:rPr lang="en-US" sz="4000" kern="1200" dirty="0">
                <a:solidFill>
                  <a:schemeClr val="tx1"/>
                </a:solidFill>
                <a:latin typeface="+mj-lt"/>
                <a:ea typeface="+mj-ea"/>
                <a:cs typeface="+mj-cs"/>
              </a:rPr>
              <a:t>Pros and Cons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4088" y="1183117"/>
            <a:ext cx="4402515" cy="4878678"/>
          </a:xfrm>
        </p:spPr>
        <p:txBody>
          <a:bodyPr vert="horz" wrap="square" lIns="0" tIns="0" rIns="0" bIns="0" rtlCol="0">
            <a:normAutofit/>
          </a:bodyPr>
          <a:lstStyle/>
          <a:p>
            <a:pPr marL="0" indent="0" algn="ctr">
              <a:lnSpc>
                <a:spcPct val="100000"/>
              </a:lnSpc>
              <a:buNone/>
            </a:pPr>
            <a:r>
              <a:rPr lang="en-US" sz="3000" b="1"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Pros</a:t>
            </a:r>
          </a:p>
          <a:p>
            <a:pPr marL="457200" indent="-457200">
              <a:lnSpc>
                <a:spcPct val="100000"/>
              </a:lnSpc>
              <a:buFont typeface="Arial" panose="020B0604020202020204" pitchFamily="34" charset="0"/>
              <a:buChar char="•"/>
            </a:pPr>
            <a:r>
              <a:rPr lang="en-US" sz="2200"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Appropriate for projects in which only key feature requirements can be provided in the beginning of a project.</a:t>
            </a:r>
          </a:p>
          <a:p>
            <a:pPr marL="457200" indent="-457200">
              <a:lnSpc>
                <a:spcPct val="100000"/>
              </a:lnSpc>
              <a:buFont typeface="Arial" panose="020B0604020202020204" pitchFamily="34" charset="0"/>
              <a:buChar char="•"/>
            </a:pPr>
            <a:r>
              <a:rPr lang="en-US" sz="2200"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Frequent intera</a:t>
            </a: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ction with stakeholders</a:t>
            </a:r>
          </a:p>
          <a:p>
            <a:pPr marL="457200" indent="-457200">
              <a:lnSpc>
                <a:spcPct val="100000"/>
              </a:lnSpc>
              <a:buFont typeface="Arial" panose="020B0604020202020204" pitchFamily="34" charset="0"/>
              <a:buChar char="•"/>
            </a:pPr>
            <a:r>
              <a:rPr lang="en-US" sz="2200"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Learning and growth happens within the projects whi</a:t>
            </a: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ch leads to enhanced customer satisfaction</a:t>
            </a:r>
          </a:p>
          <a:p>
            <a:pPr marL="457200" indent="-457200">
              <a:lnSpc>
                <a:spcPct val="100000"/>
              </a:lnSpc>
              <a:buFont typeface="Arial" panose="020B0604020202020204" pitchFamily="34" charset="0"/>
              <a:buChar char="•"/>
            </a:pPr>
            <a:r>
              <a:rPr lang="en-US" sz="2200"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Project development is adaptable and flexible</a:t>
            </a:r>
          </a:p>
          <a:p>
            <a:pPr marL="457200" indent="-457200">
              <a:lnSpc>
                <a:spcPct val="100000"/>
              </a:lnSpc>
              <a:buFont typeface="Arial" panose="020B0604020202020204" pitchFamily="34" charset="0"/>
              <a:buChar char="•"/>
            </a:pP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Leads to lower costs because there is less risk or client and product misalignment</a:t>
            </a:r>
            <a:endParaRPr lang="en-US" sz="2200" kern="1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lnSpc>
                <a:spcPct val="100000"/>
              </a:lnSpc>
              <a:buFont typeface="Arial" panose="020B0604020202020204" pitchFamily="34" charset="0"/>
              <a:buChar char="•"/>
            </a:pPr>
            <a:endParaRPr lang="en-US" sz="2200" kern="1200" dirty="0">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lnSpc>
                <a:spcPct val="100000"/>
              </a:lnSpc>
              <a:buFont typeface="Arial" panose="020B0604020202020204" pitchFamily="34" charset="0"/>
              <a:buChar char="•"/>
            </a:pPr>
            <a:endParaRPr lang="en-US" sz="2600" kern="1200" dirty="0">
              <a:latin typeface="Microsoft Himalaya" panose="01010100010101010101" pitchFamily="2" charset="0"/>
              <a:ea typeface="Microsoft Himalaya" panose="01010100010101010101" pitchFamily="2" charset="0"/>
              <a:cs typeface="Microsoft Himalaya" panose="01010100010101010101" pitchFamily="2" charset="0"/>
            </a:endParaRPr>
          </a:p>
          <a:p>
            <a:pPr marL="0" indent="0">
              <a:lnSpc>
                <a:spcPct val="100000"/>
              </a:lnSpc>
              <a:buNone/>
            </a:pPr>
            <a:endParaRPr lang="en-US" sz="2600" kern="12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5" name="Subtitle 15">
            <a:extLst>
              <a:ext uri="{FF2B5EF4-FFF2-40B4-BE49-F238E27FC236}">
                <a16:creationId xmlns:a16="http://schemas.microsoft.com/office/drawing/2014/main" id="{58C30807-1DEB-8421-F11B-02F07D09D1D5}"/>
              </a:ext>
            </a:extLst>
          </p:cNvPr>
          <p:cNvSpPr txBox="1">
            <a:spLocks/>
          </p:cNvSpPr>
          <p:nvPr/>
        </p:nvSpPr>
        <p:spPr>
          <a:xfrm>
            <a:off x="5149190" y="1406020"/>
            <a:ext cx="3626661" cy="4432872"/>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3000" b="1"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Cons</a:t>
            </a:r>
          </a:p>
          <a:p>
            <a:pPr marL="342900" indent="-342900">
              <a:lnSpc>
                <a:spcPct val="100000"/>
              </a:lnSpc>
              <a:buFont typeface="Arial" panose="020B0604020202020204" pitchFamily="34" charset="0"/>
              <a:buChar char="•"/>
            </a:pP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Companies may be resistant to embracing change</a:t>
            </a:r>
          </a:p>
          <a:p>
            <a:pPr marL="342900" indent="-342900">
              <a:lnSpc>
                <a:spcPct val="100000"/>
              </a:lnSpc>
              <a:buFont typeface="Arial" panose="020B0604020202020204" pitchFamily="34" charset="0"/>
              <a:buChar char="•"/>
            </a:pP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Trouble providing accurate estimation of completion timeframe</a:t>
            </a:r>
          </a:p>
          <a:p>
            <a:pPr marL="342900" indent="-342900">
              <a:lnSpc>
                <a:spcPct val="100000"/>
              </a:lnSpc>
              <a:buFont typeface="Arial" panose="020B0604020202020204" pitchFamily="34" charset="0"/>
              <a:buChar char="•"/>
            </a:pPr>
            <a:r>
              <a:rPr lang="en-US" sz="2200" dirty="0">
                <a:solidFill>
                  <a:schemeClr val="bg1">
                    <a:lumMod val="95000"/>
                    <a:lumOff val="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Requires software developers who are experienced</a:t>
            </a:r>
          </a:p>
          <a:p>
            <a:pPr marL="0" indent="0">
              <a:lnSpc>
                <a:spcPct val="100000"/>
              </a:lnSpc>
            </a:pPr>
            <a:endParaRPr lang="en-US" sz="2200" dirty="0">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lnSpc>
                <a:spcPct val="100000"/>
              </a:lnSpc>
              <a:buFont typeface="Arial" panose="020B0604020202020204" pitchFamily="34" charset="0"/>
              <a:buChar char="•"/>
            </a:pPr>
            <a:endParaRPr lang="en-US" sz="2600" dirty="0">
              <a:latin typeface="Microsoft Himalaya" panose="01010100010101010101" pitchFamily="2" charset="0"/>
              <a:ea typeface="Microsoft Himalaya" panose="01010100010101010101" pitchFamily="2" charset="0"/>
              <a:cs typeface="Microsoft Himalaya" panose="01010100010101010101" pitchFamily="2" charset="0"/>
            </a:endParaRPr>
          </a:p>
          <a:p>
            <a:pPr marL="0" indent="0">
              <a:lnSpc>
                <a:spcPct val="100000"/>
              </a:lnSpc>
            </a:pPr>
            <a:endParaRPr lang="en-US" sz="2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28559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eep blue fabric">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350792"/>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9063" y="121779"/>
            <a:ext cx="11336317" cy="550912"/>
          </a:xfrm>
        </p:spPr>
        <p:txBody>
          <a:bodyPr vert="horz" wrap="square" lIns="0" tIns="0" rIns="0" bIns="0" rtlCol="0" anchor="b" anchorCtr="0">
            <a:normAutofit/>
          </a:bodyPr>
          <a:lstStyle/>
          <a:p>
            <a:pPr algn="ctr">
              <a:lnSpc>
                <a:spcPct val="100000"/>
              </a:lnSpc>
            </a:pPr>
            <a:r>
              <a:rPr lang="en-US" sz="3000" dirty="0"/>
              <a:t>How might this project look different with the waterfall method?</a:t>
            </a:r>
            <a:endParaRPr lang="en-US" sz="3000" kern="1200" dirty="0">
              <a:solidFill>
                <a:schemeClr val="tx1"/>
              </a:solidFill>
              <a:latin typeface="+mj-lt"/>
              <a:ea typeface="+mj-ea"/>
              <a:cs typeface="+mj-cs"/>
            </a:endParaRPr>
          </a:p>
        </p:txBody>
      </p:sp>
      <p:sp>
        <p:nvSpPr>
          <p:cNvPr id="17" name="TextBox 16">
            <a:extLst>
              <a:ext uri="{FF2B5EF4-FFF2-40B4-BE49-F238E27FC236}">
                <a16:creationId xmlns:a16="http://schemas.microsoft.com/office/drawing/2014/main" id="{1AF50CA2-EEAC-3C8E-8AE3-2E7052527F93}"/>
              </a:ext>
            </a:extLst>
          </p:cNvPr>
          <p:cNvSpPr txBox="1"/>
          <p:nvPr/>
        </p:nvSpPr>
        <p:spPr>
          <a:xfrm>
            <a:off x="550863" y="1145262"/>
            <a:ext cx="10776391" cy="50295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 the Gathering Requirements phase, the process is much more in depth and comprehensive. It takes a lot longer because it cannot just have key features provided, but all requirements necessary for the project as a whole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solidFill>
                  <a:schemeClr val="accent1">
                    <a:lumMod val="40000"/>
                    <a:lumOff val="60000"/>
                  </a:schemeClr>
                </a:solidFill>
              </a:rPr>
              <a:t>In the Design Phase, the team creates a detailed design for the project. This includes specifications for each module and each component of the whole project. They then create a plan for how they will proceed forward.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solidFill>
                  <a:srgbClr val="00B0F0"/>
                </a:solidFill>
              </a:rPr>
              <a:t>In the Implementation phase, the development team creates the software from the plan they had created in the previous phase. They must develop the entire software to completion.</a:t>
            </a:r>
          </a:p>
          <a:p>
            <a:pPr marL="285750" indent="-285750">
              <a:lnSpc>
                <a:spcPct val="150000"/>
              </a:lnSpc>
              <a:buFont typeface="Arial" panose="020B0604020202020204" pitchFamily="34" charset="0"/>
              <a:buChar char="•"/>
            </a:pPr>
            <a:endParaRPr lang="en-US" dirty="0">
              <a:solidFill>
                <a:srgbClr val="00B0F0"/>
              </a:solidFill>
            </a:endParaRPr>
          </a:p>
          <a:p>
            <a:pPr marL="285750" indent="-285750">
              <a:lnSpc>
                <a:spcPct val="150000"/>
              </a:lnSpc>
              <a:buFont typeface="Arial" panose="020B0604020202020204" pitchFamily="34" charset="0"/>
              <a:buChar char="•"/>
            </a:pPr>
            <a:r>
              <a:rPr lang="en-US" dirty="0">
                <a:solidFill>
                  <a:srgbClr val="FFFF00"/>
                </a:solidFill>
              </a:rPr>
              <a:t>In the testing phase, the team tests the software that has been completed. Now they can test for any defects or tackle any issues they encounter. </a:t>
            </a:r>
          </a:p>
        </p:txBody>
      </p:sp>
    </p:spTree>
    <p:extLst>
      <p:ext uri="{BB962C8B-B14F-4D97-AF65-F5344CB8AC3E}">
        <p14:creationId xmlns:p14="http://schemas.microsoft.com/office/powerpoint/2010/main" val="88648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pPr algn="ctr"/>
            <a:r>
              <a:rPr lang="en-US" sz="3000" dirty="0"/>
              <a:t>What factors to consider when choosing between the Waterfall or Agile method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2178241" y="1648492"/>
            <a:ext cx="8168263" cy="535354"/>
          </a:xfrm>
        </p:spPr>
        <p:txBody>
          <a:bodyPr/>
          <a:lstStyle/>
          <a:p>
            <a:r>
              <a:rPr lang="en-US" dirty="0"/>
              <a:t>The choice between Waterfall or Agile depends on certain factors: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3834198" y="2656725"/>
            <a:ext cx="5429114" cy="3515555"/>
          </a:xfrm>
        </p:spPr>
        <p:txBody>
          <a:bodyPr/>
          <a:lstStyle/>
          <a:p>
            <a:r>
              <a:rPr lang="en-US" sz="2200" dirty="0"/>
              <a:t>The nature of the project </a:t>
            </a:r>
          </a:p>
          <a:p>
            <a:r>
              <a:rPr lang="en-US" sz="2200" dirty="0"/>
              <a:t>The complexity of the project requirements</a:t>
            </a:r>
          </a:p>
          <a:p>
            <a:r>
              <a:rPr lang="en-US" sz="2200" dirty="0"/>
              <a:t>The budget limits</a:t>
            </a:r>
          </a:p>
          <a:p>
            <a:r>
              <a:rPr lang="en-US" sz="2200" dirty="0"/>
              <a:t>Time allotted for a project</a:t>
            </a:r>
          </a:p>
          <a:p>
            <a:r>
              <a:rPr lang="en-US" sz="2200" dirty="0"/>
              <a:t>Team’s experience and capability </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617813"/>
          </a:xfrm>
        </p:spPr>
        <p:txBody>
          <a:bodyPr/>
          <a:lstStyle/>
          <a:p>
            <a:pPr algn="ctr"/>
            <a:r>
              <a:rPr lang="en-US" dirty="0"/>
              <a:t>References </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646545" y="1671782"/>
            <a:ext cx="11001868" cy="3962400"/>
          </a:xfrm>
        </p:spPr>
        <p:txBody>
          <a:bodyPr>
            <a:normAutofit/>
          </a:bodyPr>
          <a:lstStyle/>
          <a:p>
            <a:r>
              <a:rPr lang="en-US" dirty="0" err="1"/>
              <a:t>Kavlakoglu</a:t>
            </a:r>
            <a:r>
              <a:rPr lang="en-US" dirty="0"/>
              <a:t>, Eda. (2020, Nov 4).  Agile vs Waterfall. </a:t>
            </a:r>
            <a:r>
              <a:rPr lang="en-US" i="1" dirty="0"/>
              <a:t>IBM</a:t>
            </a:r>
            <a:r>
              <a:rPr lang="en-US" dirty="0"/>
              <a:t>. </a:t>
            </a:r>
            <a:r>
              <a:rPr lang="en-US" dirty="0">
                <a:hlinkClick r:id="rId2"/>
              </a:rPr>
              <a:t>https://www.ibm.com/cloud/blog/agile-vs-waterfall</a:t>
            </a:r>
            <a:endParaRPr lang="en-US" dirty="0"/>
          </a:p>
          <a:p>
            <a:r>
              <a:rPr lang="en-US" dirty="0" err="1"/>
              <a:t>Hoory</a:t>
            </a:r>
            <a:r>
              <a:rPr lang="en-US" dirty="0"/>
              <a:t>, </a:t>
            </a:r>
            <a:r>
              <a:rPr lang="en-US" dirty="0" err="1"/>
              <a:t>Leeron</a:t>
            </a:r>
            <a:r>
              <a:rPr lang="en-US" dirty="0"/>
              <a:t>. (2022, Mar 5). What Is Waterfall Methodology? Here’s How It Can Help Your Project Management Strategy. </a:t>
            </a:r>
            <a:r>
              <a:rPr lang="en-US" i="1" dirty="0"/>
              <a:t>Forbes Advisor</a:t>
            </a:r>
            <a:r>
              <a:rPr lang="en-US" dirty="0"/>
              <a:t>. </a:t>
            </a:r>
            <a:r>
              <a:rPr lang="en-US" dirty="0">
                <a:hlinkClick r:id="rId3"/>
              </a:rPr>
              <a:t>https://www.forbes.com/advisor/business/what-is-waterfall-methodology/</a:t>
            </a:r>
            <a:endParaRPr lang="en-US" dirty="0"/>
          </a:p>
          <a:p>
            <a:r>
              <a:rPr lang="en-US" dirty="0" err="1"/>
              <a:t>Stanke</a:t>
            </a:r>
            <a:r>
              <a:rPr lang="en-US" dirty="0"/>
              <a:t>, Bob.(2022, May 2). Agile Methodology: Pros and Cons. </a:t>
            </a:r>
            <a:r>
              <a:rPr lang="en-US" i="1" dirty="0"/>
              <a:t>Bob </a:t>
            </a:r>
            <a:r>
              <a:rPr lang="en-US" i="1" dirty="0" err="1"/>
              <a:t>Stanke</a:t>
            </a:r>
            <a:r>
              <a:rPr lang="en-US" i="1" dirty="0"/>
              <a:t> Media</a:t>
            </a:r>
            <a:r>
              <a:rPr lang="en-US" dirty="0"/>
              <a:t>. </a:t>
            </a:r>
            <a:r>
              <a:rPr lang="en-US" dirty="0">
                <a:hlinkClick r:id="rId4"/>
              </a:rPr>
              <a:t>https://www.bobstanke.com/blog/agile-methodology-pros-and-cons#:~:text=Agile%20methodology%20offers%20numerous%20benefits%2C%20such%20as%20flexibility%2C,team%20commitment%2C%20and%20the%20potential%20for%20scope%20creep</a:t>
            </a:r>
            <a:r>
              <a:rPr lang="en-US" dirty="0"/>
              <a:t>.</a:t>
            </a:r>
          </a:p>
          <a:p>
            <a:r>
              <a:rPr lang="en-US" dirty="0"/>
              <a:t>University of Minnesota. (2022, Feb 11). Agile Methodology: Advantages and Disadvantages. </a:t>
            </a:r>
            <a:r>
              <a:rPr lang="en-US" i="1" dirty="0"/>
              <a:t>College of Continuing &amp; Professional Studies</a:t>
            </a:r>
            <a:r>
              <a:rPr lang="en-US" dirty="0"/>
              <a:t>. </a:t>
            </a:r>
            <a:r>
              <a:rPr lang="en-US" dirty="0">
                <a:hlinkClick r:id="rId5"/>
              </a:rPr>
              <a:t>https://ccaps.umn.edu/story/agile-methodology-advantages-and-disadvantages</a:t>
            </a:r>
            <a:endParaRPr lang="en-US" dirty="0"/>
          </a:p>
          <a:p>
            <a:endParaRPr lang="en-US" dirty="0"/>
          </a:p>
          <a:p>
            <a:endParaRPr lang="en-US" dirty="0"/>
          </a:p>
          <a:p>
            <a:pPr lvl="0"/>
            <a:endParaRPr lang="en-US" dirty="0"/>
          </a:p>
          <a:p>
            <a:endParaRPr lang="en-US" dirty="0"/>
          </a:p>
        </p:txBody>
      </p:sp>
    </p:spTree>
    <p:extLst>
      <p:ext uri="{BB962C8B-B14F-4D97-AF65-F5344CB8AC3E}">
        <p14:creationId xmlns:p14="http://schemas.microsoft.com/office/powerpoint/2010/main" val="142054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92500" lnSpcReduction="10000"/>
          </a:bodyPr>
          <a:lstStyle/>
          <a:p>
            <a:pPr marL="0" indent="0">
              <a:buNone/>
            </a:pPr>
            <a:r>
              <a:rPr lang="en-US" dirty="0"/>
              <a:t> </a:t>
            </a:r>
            <a:r>
              <a:rPr lang="en-US" sz="2700" dirty="0">
                <a:latin typeface="Microsoft Himalaya" panose="01010100010101010101" pitchFamily="2" charset="0"/>
                <a:ea typeface="Microsoft Himalaya" panose="01010100010101010101" pitchFamily="2" charset="0"/>
                <a:cs typeface="Microsoft Himalaya" panose="01010100010101010101" pitchFamily="2" charset="0"/>
              </a:rPr>
              <a:t>In this PowerPoint presentation we will be going over the differences of the Waterfall method and the Scrum Agile method. This presentation will provide the pros and cons and help to assess which method is better for potential future projects.</a:t>
            </a:r>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ouple of men pulling a rope">
            <a:extLst>
              <a:ext uri="{FF2B5EF4-FFF2-40B4-BE49-F238E27FC236}">
                <a16:creationId xmlns:a16="http://schemas.microsoft.com/office/drawing/2014/main" id="{65507FDB-A33A-2A22-E5B1-ECA9902D12CA}"/>
              </a:ext>
            </a:extLst>
          </p:cNvPr>
          <p:cNvPicPr>
            <a:picLocks noGrp="1" noChangeAspect="1"/>
          </p:cNvPicPr>
          <p:nvPr>
            <p:ph type="pic" sz="quarter" idx="13"/>
          </p:nvPr>
        </p:nvPicPr>
        <p:blipFill>
          <a:blip r:embed="rId2"/>
          <a:srcRect t="4256" b="4256"/>
          <a:stretch>
            <a:fillRect/>
          </a:stretch>
        </p:blipFill>
        <p:spPr/>
      </p:pic>
      <p:sp>
        <p:nvSpPr>
          <p:cNvPr id="5" name="Slide Number Placeholder 4">
            <a:extLst>
              <a:ext uri="{FF2B5EF4-FFF2-40B4-BE49-F238E27FC236}">
                <a16:creationId xmlns:a16="http://schemas.microsoft.com/office/drawing/2014/main" id="{91385F8A-9EB6-2B0F-CEDA-8E9A93DCA028}"/>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7" name="Subtitle 6">
            <a:extLst>
              <a:ext uri="{FF2B5EF4-FFF2-40B4-BE49-F238E27FC236}">
                <a16:creationId xmlns:a16="http://schemas.microsoft.com/office/drawing/2014/main" id="{9647F019-0666-0EEC-11B4-EC8D422563EA}"/>
              </a:ext>
            </a:extLst>
          </p:cNvPr>
          <p:cNvSpPr>
            <a:spLocks noGrp="1"/>
          </p:cNvSpPr>
          <p:nvPr>
            <p:ph type="subTitle" idx="1"/>
          </p:nvPr>
        </p:nvSpPr>
        <p:spPr>
          <a:xfrm>
            <a:off x="3359150" y="568699"/>
            <a:ext cx="5138305" cy="1509483"/>
          </a:xfrm>
        </p:spPr>
        <p:txBody>
          <a:bodyPr/>
          <a:lstStyle/>
          <a:p>
            <a:r>
              <a:rPr lang="en-US" sz="2500" dirty="0">
                <a:solidFill>
                  <a:schemeClr val="bg1">
                    <a:alpha val="60000"/>
                  </a:schemeClr>
                </a:solidFill>
              </a:rPr>
              <a:t>   </a:t>
            </a:r>
            <a:r>
              <a:rPr lang="en-US" sz="2500" b="1" dirty="0">
                <a:solidFill>
                  <a:schemeClr val="bg1">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There has been much debate over which method is better to use for developing projects.  Let’s go over the differences in each approach and you can decide for yourself.</a:t>
            </a:r>
          </a:p>
        </p:txBody>
      </p:sp>
    </p:spTree>
    <p:extLst>
      <p:ext uri="{BB962C8B-B14F-4D97-AF65-F5344CB8AC3E}">
        <p14:creationId xmlns:p14="http://schemas.microsoft.com/office/powerpoint/2010/main" val="295181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30811" y="480846"/>
            <a:ext cx="4048846" cy="1265029"/>
          </a:xfrm>
        </p:spPr>
        <p:txBody>
          <a:bodyPr vert="horz" wrap="square" lIns="0" tIns="0" rIns="0" bIns="0" rtlCol="0" anchor="b" anchorCtr="0">
            <a:normAutofit fontScale="90000"/>
          </a:bodyPr>
          <a:lstStyle/>
          <a:p>
            <a:pPr>
              <a:lnSpc>
                <a:spcPct val="100000"/>
              </a:lnSpc>
            </a:pPr>
            <a:r>
              <a:rPr lang="en-US" sz="4000" kern="1200" dirty="0">
                <a:solidFill>
                  <a:schemeClr val="tx1"/>
                </a:solidFill>
                <a:latin typeface="+mj-lt"/>
                <a:ea typeface="+mj-ea"/>
                <a:cs typeface="+mj-cs"/>
              </a:rPr>
              <a:t>What is the Waterfall Method?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98794" y="2763951"/>
            <a:ext cx="4749362" cy="1965346"/>
          </a:xfrm>
        </p:spPr>
        <p:txBody>
          <a:bodyPr vert="horz" wrap="square" lIns="0" tIns="0" rIns="0" bIns="0" rtlCol="0">
            <a:normAutofit/>
          </a:bodyPr>
          <a:lstStyle/>
          <a:p>
            <a:pPr marL="0" indent="0">
              <a:lnSpc>
                <a:spcPct val="100000"/>
              </a:lnSpc>
              <a:buNone/>
            </a:pPr>
            <a:r>
              <a:rPr lang="en-US" dirty="0"/>
              <a:t>The waterfall method is defined by its linear structured approach in developing a project. It consists of six phases that must be completed.</a:t>
            </a:r>
            <a:endParaRPr lang="en-US" kern="1200" dirty="0">
              <a:latin typeface="+mn-lt"/>
              <a:ea typeface="+mn-ea"/>
              <a:cs typeface="+mn-cs"/>
            </a:endParaRPr>
          </a:p>
        </p:txBody>
      </p:sp>
      <p:pic>
        <p:nvPicPr>
          <p:cNvPr id="7" name="Picture 6" descr="A picture containing nature, tree, outdoor, plant&#10;&#10;Description automatically generated">
            <a:extLst>
              <a:ext uri="{FF2B5EF4-FFF2-40B4-BE49-F238E27FC236}">
                <a16:creationId xmlns:a16="http://schemas.microsoft.com/office/drawing/2014/main" id="{10043F14-4291-EF4B-69FD-89B26B27F931}"/>
              </a:ext>
            </a:extLst>
          </p:cNvPr>
          <p:cNvPicPr>
            <a:picLocks noChangeAspect="1"/>
          </p:cNvPicPr>
          <p:nvPr/>
        </p:nvPicPr>
        <p:blipFill>
          <a:blip r:embed="rId4"/>
          <a:stretch>
            <a:fillRect/>
          </a:stretch>
        </p:blipFill>
        <p:spPr>
          <a:xfrm>
            <a:off x="5372245" y="1352567"/>
            <a:ext cx="6520961" cy="4238625"/>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85063" y="281328"/>
            <a:ext cx="7288755" cy="535918"/>
          </a:xfrm>
        </p:spPr>
        <p:txBody>
          <a:bodyPr vert="horz" wrap="square" lIns="0" tIns="0" rIns="0" bIns="0" rtlCol="0" anchor="b" anchorCtr="0">
            <a:normAutofit/>
          </a:bodyPr>
          <a:lstStyle/>
          <a:p>
            <a:pPr algn="ctr">
              <a:lnSpc>
                <a:spcPct val="100000"/>
              </a:lnSpc>
            </a:pPr>
            <a:r>
              <a:rPr lang="en-US" sz="3500" kern="1200" dirty="0">
                <a:solidFill>
                  <a:schemeClr val="tx1"/>
                </a:solidFill>
                <a:latin typeface="+mj-lt"/>
                <a:ea typeface="+mj-ea"/>
                <a:cs typeface="+mj-cs"/>
              </a:rPr>
              <a:t>Waterfall Method Phases</a:t>
            </a:r>
          </a:p>
        </p:txBody>
      </p:sp>
      <p:pic>
        <p:nvPicPr>
          <p:cNvPr id="6" name="Picture 5" descr="A picture containing text, screenshot, font, diagram&#10;&#10;Description automatically generated">
            <a:extLst>
              <a:ext uri="{FF2B5EF4-FFF2-40B4-BE49-F238E27FC236}">
                <a16:creationId xmlns:a16="http://schemas.microsoft.com/office/drawing/2014/main" id="{A1A1EF7D-6183-7E27-EB21-0E2D56B80A5B}"/>
              </a:ext>
            </a:extLst>
          </p:cNvPr>
          <p:cNvPicPr>
            <a:picLocks noChangeAspect="1"/>
          </p:cNvPicPr>
          <p:nvPr/>
        </p:nvPicPr>
        <p:blipFill>
          <a:blip r:embed="rId4"/>
          <a:stretch>
            <a:fillRect/>
          </a:stretch>
        </p:blipFill>
        <p:spPr>
          <a:xfrm>
            <a:off x="2622341" y="1291549"/>
            <a:ext cx="7067550" cy="4533900"/>
          </a:xfrm>
          <a:prstGeom prst="rect">
            <a:avLst/>
          </a:prstGeom>
        </p:spPr>
      </p:pic>
    </p:spTree>
    <p:extLst>
      <p:ext uri="{BB962C8B-B14F-4D97-AF65-F5344CB8AC3E}">
        <p14:creationId xmlns:p14="http://schemas.microsoft.com/office/powerpoint/2010/main" val="272645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Sky pastel color gradient">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30811" y="480846"/>
            <a:ext cx="4048846" cy="525057"/>
          </a:xfrm>
        </p:spPr>
        <p:txBody>
          <a:bodyPr vert="horz" wrap="square" lIns="0" tIns="0" rIns="0" bIns="0" rtlCol="0" anchor="b" anchorCtr="0">
            <a:normAutofit fontScale="90000"/>
          </a:bodyPr>
          <a:lstStyle/>
          <a:p>
            <a:pPr>
              <a:lnSpc>
                <a:spcPct val="100000"/>
              </a:lnSpc>
            </a:pPr>
            <a:r>
              <a:rPr lang="en-US" sz="4000" kern="1200" dirty="0">
                <a:solidFill>
                  <a:schemeClr val="tx1"/>
                </a:solidFill>
                <a:latin typeface="+mj-lt"/>
                <a:ea typeface="+mj-ea"/>
                <a:cs typeface="+mj-cs"/>
              </a:rPr>
              <a:t>Pros and Cons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493048" y="1371757"/>
            <a:ext cx="4749362" cy="4569156"/>
          </a:xfrm>
        </p:spPr>
        <p:txBody>
          <a:bodyPr vert="horz" wrap="square" lIns="0" tIns="0" rIns="0" bIns="0" rtlCol="0">
            <a:normAutofit lnSpcReduction="10000"/>
          </a:bodyPr>
          <a:lstStyle/>
          <a:p>
            <a:pPr marL="0" indent="0" algn="ctr">
              <a:lnSpc>
                <a:spcPct val="100000"/>
              </a:lnSpc>
              <a:buNone/>
            </a:pPr>
            <a:r>
              <a:rPr lang="en-US" sz="3000" b="1" dirty="0">
                <a:solidFill>
                  <a:srgbClr val="00B0F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Cons</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All requirements need to be known upfront and can freeze a project</a:t>
            </a:r>
          </a:p>
          <a:p>
            <a:pPr marL="342900" indent="-342900">
              <a:lnSpc>
                <a:spcPct val="100000"/>
              </a:lnSpc>
              <a:buFont typeface="Arial" panose="020B0604020202020204" pitchFamily="34" charset="0"/>
              <a:buChar char="•"/>
            </a:pPr>
            <a:r>
              <a:rPr lang="en-US" kern="1200" dirty="0">
                <a:latin typeface="Microsoft Himalaya" panose="01010100010101010101" pitchFamily="2" charset="0"/>
                <a:ea typeface="Microsoft Himalaya" panose="01010100010101010101" pitchFamily="2" charset="0"/>
                <a:cs typeface="Microsoft Himalaya" panose="01010100010101010101" pitchFamily="2" charset="0"/>
              </a:rPr>
              <a:t>Inflexible</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Each phase must be completed or the project is frozen and unable to move on to the next phase</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Any issues cannot be worked on until the very last maintenance phase</a:t>
            </a:r>
          </a:p>
          <a:p>
            <a:pPr marL="342900" indent="-342900">
              <a:lnSpc>
                <a:spcPct val="100000"/>
              </a:lnSpc>
              <a:buFont typeface="Arial" panose="020B0604020202020204" pitchFamily="34" charset="0"/>
              <a:buChar char="•"/>
            </a:pPr>
            <a:r>
              <a:rPr lang="en-US" kern="1200" dirty="0">
                <a:latin typeface="Microsoft Himalaya" panose="01010100010101010101" pitchFamily="2" charset="0"/>
                <a:ea typeface="Microsoft Himalaya" panose="01010100010101010101" pitchFamily="2" charset="0"/>
                <a:cs typeface="Microsoft Himalaya" panose="01010100010101010101" pitchFamily="2" charset="0"/>
              </a:rPr>
              <a:t>Provides little opportunity to preview the software until it is fully completed</a:t>
            </a:r>
          </a:p>
        </p:txBody>
      </p:sp>
      <p:sp>
        <p:nvSpPr>
          <p:cNvPr id="6" name="Subtitle 15">
            <a:extLst>
              <a:ext uri="{FF2B5EF4-FFF2-40B4-BE49-F238E27FC236}">
                <a16:creationId xmlns:a16="http://schemas.microsoft.com/office/drawing/2014/main" id="{B6675038-FB3D-717E-B0D4-551E5D5FD3F6}"/>
              </a:ext>
            </a:extLst>
          </p:cNvPr>
          <p:cNvSpPr txBox="1">
            <a:spLocks/>
          </p:cNvSpPr>
          <p:nvPr/>
        </p:nvSpPr>
        <p:spPr>
          <a:xfrm>
            <a:off x="451194" y="1354145"/>
            <a:ext cx="4749362" cy="4569156"/>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3000" b="1" dirty="0">
                <a:solidFill>
                  <a:srgbClr val="00B0F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Pros</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Simple and easy to understand and use</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Is useful with short term projects</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Works well with projections that is  clear and has direct plans</a:t>
            </a:r>
          </a:p>
          <a:p>
            <a:pPr marL="342900" indent="-342900">
              <a:lnSpc>
                <a:spcPct val="100000"/>
              </a:lnSpc>
              <a:buFont typeface="Arial" panose="020B0604020202020204" pitchFamily="34" charset="0"/>
              <a:buChar char="•"/>
            </a:pPr>
            <a:r>
              <a:rPr lang="en-US" dirty="0">
                <a:latin typeface="Microsoft Himalaya" panose="01010100010101010101" pitchFamily="2" charset="0"/>
                <a:ea typeface="Microsoft Himalaya" panose="01010100010101010101" pitchFamily="2" charset="0"/>
                <a:cs typeface="Microsoft Himalaya" panose="01010100010101010101" pitchFamily="2" charset="0"/>
              </a:rPr>
              <a:t>The structure provided is good for developers that may be inexperienced</a:t>
            </a:r>
          </a:p>
        </p:txBody>
      </p:sp>
    </p:spTree>
    <p:extLst>
      <p:ext uri="{BB962C8B-B14F-4D97-AF65-F5344CB8AC3E}">
        <p14:creationId xmlns:p14="http://schemas.microsoft.com/office/powerpoint/2010/main" val="2983927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Red jigsaw house on blue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181131"/>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30811" y="480846"/>
            <a:ext cx="4048846" cy="1265029"/>
          </a:xfrm>
        </p:spPr>
        <p:txBody>
          <a:bodyPr vert="horz" wrap="square" lIns="0" tIns="0" rIns="0" bIns="0" rtlCol="0" anchor="b" anchorCtr="0">
            <a:normAutofit fontScale="90000"/>
          </a:bodyPr>
          <a:lstStyle/>
          <a:p>
            <a:pPr>
              <a:lnSpc>
                <a:spcPct val="100000"/>
              </a:lnSpc>
            </a:pPr>
            <a:r>
              <a:rPr lang="en-US" sz="4000" kern="1200" dirty="0">
                <a:solidFill>
                  <a:schemeClr val="tx1"/>
                </a:solidFill>
                <a:latin typeface="+mj-lt"/>
                <a:ea typeface="+mj-ea"/>
                <a:cs typeface="+mj-cs"/>
              </a:rPr>
              <a:t>What is the Scrum Agile approach?</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98794" y="2422565"/>
            <a:ext cx="4749362" cy="3463884"/>
          </a:xfrm>
        </p:spPr>
        <p:txBody>
          <a:bodyPr vert="horz" wrap="square" lIns="0" tIns="0" rIns="0" bIns="0" rtlCol="0">
            <a:normAutofit/>
          </a:bodyPr>
          <a:lstStyle/>
          <a:p>
            <a:pPr marL="0" indent="0">
              <a:lnSpc>
                <a:spcPct val="100000"/>
              </a:lnSpc>
              <a:buNone/>
            </a:pPr>
            <a:r>
              <a:rPr lang="en-US" sz="2600" dirty="0">
                <a:latin typeface="Microsoft Himalaya" panose="01010100010101010101" pitchFamily="2" charset="0"/>
                <a:ea typeface="Microsoft Himalaya" panose="01010100010101010101" pitchFamily="2" charset="0"/>
                <a:cs typeface="Microsoft Himalaya" panose="01010100010101010101" pitchFamily="2" charset="0"/>
              </a:rPr>
              <a:t>The agile approach is defined by its interactive approach. It does not require having all requirements from the client at the beginning, but rather focuses on the key product features of a project. The team can then delegate and work on the given tasks in phases which are known as sprints.</a:t>
            </a:r>
            <a:endParaRPr lang="en-US" sz="2600" kern="12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77789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eep blue fabric">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350792"/>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9063" y="121778"/>
            <a:ext cx="11336317" cy="615371"/>
          </a:xfrm>
        </p:spPr>
        <p:txBody>
          <a:bodyPr vert="horz" wrap="square" lIns="0" tIns="0" rIns="0" bIns="0" rtlCol="0" anchor="b" anchorCtr="0">
            <a:normAutofit/>
          </a:bodyPr>
          <a:lstStyle/>
          <a:p>
            <a:pPr algn="ctr">
              <a:lnSpc>
                <a:spcPct val="100000"/>
              </a:lnSpc>
            </a:pPr>
            <a:r>
              <a:rPr lang="en-US" sz="4000" kern="1200" dirty="0">
                <a:solidFill>
                  <a:schemeClr val="tx1"/>
                </a:solidFill>
                <a:latin typeface="+mj-lt"/>
                <a:ea typeface="+mj-ea"/>
                <a:cs typeface="+mj-cs"/>
              </a:rPr>
              <a:t>Various Roles on a Scrum Team</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15766" y="1255902"/>
            <a:ext cx="2448308" cy="4593358"/>
          </a:xfrm>
        </p:spPr>
        <p:txBody>
          <a:bodyPr vert="horz" wrap="square" lIns="0" tIns="0" rIns="0" bIns="0" rtlCol="0">
            <a:normAutofit/>
          </a:bodyPr>
          <a:lstStyle/>
          <a:p>
            <a:pPr marL="0" indent="0" algn="ctr">
              <a:lnSpc>
                <a:spcPct val="100000"/>
              </a:lnSpc>
            </a:pPr>
            <a:r>
              <a:rPr lang="en-US" sz="2800" b="1" dirty="0">
                <a:solidFill>
                  <a:srgbClr val="00B0F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Product Owner</a:t>
            </a:r>
          </a:p>
          <a:p>
            <a:pPr marL="0" indent="0" algn="ctr">
              <a:lnSpc>
                <a:spcPct val="100000"/>
              </a:lnSpc>
            </a:pPr>
            <a:r>
              <a:rPr lang="en-US" sz="2200" kern="1200" dirty="0">
                <a:solidFill>
                  <a:srgbClr val="00B0F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Ensures that the Product backlog is prioritized and well defined. They also make sure that it is always in alignment with the relevant business objectives. They are always in close contact with the client and makes sure to refine user stories for the team as needed to always have clear expectations for the team. </a:t>
            </a:r>
          </a:p>
        </p:txBody>
      </p:sp>
      <p:sp>
        <p:nvSpPr>
          <p:cNvPr id="5" name="Subtitle 15">
            <a:extLst>
              <a:ext uri="{FF2B5EF4-FFF2-40B4-BE49-F238E27FC236}">
                <a16:creationId xmlns:a16="http://schemas.microsoft.com/office/drawing/2014/main" id="{8C510A11-08C1-FE0D-C5B8-FBA906AC8159}"/>
              </a:ext>
            </a:extLst>
          </p:cNvPr>
          <p:cNvSpPr txBox="1">
            <a:spLocks/>
          </p:cNvSpPr>
          <p:nvPr/>
        </p:nvSpPr>
        <p:spPr>
          <a:xfrm>
            <a:off x="6649230" y="1282287"/>
            <a:ext cx="2350770" cy="4540587"/>
          </a:xfrm>
          <a:prstGeom prst="rect">
            <a:avLst/>
          </a:prstGeom>
        </p:spPr>
        <p:txBody>
          <a:bodyPr vert="horz" wrap="square" lIns="0" tIns="0" rIns="0" bIns="0" rtlCol="0">
            <a:normAutofit fontScale="925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2600" b="1" dirty="0">
                <a:solidFill>
                  <a:srgbClr val="FFC00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Development Team</a:t>
            </a:r>
          </a:p>
          <a:p>
            <a:pPr marL="0" indent="0" algn="ctr">
              <a:lnSpc>
                <a:spcPct val="100000"/>
              </a:lnSpc>
            </a:pPr>
            <a:r>
              <a:rPr lang="en-US" dirty="0">
                <a:solidFill>
                  <a:srgbClr val="FFC00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rPr>
              <a:t>The development team takes the feedback and instructions that they receive from the user stories and from the Scrum master and begins to develop the software based on the requirements that were specified by the client. They also test the software to make sure it is functioning properly. </a:t>
            </a:r>
          </a:p>
        </p:txBody>
      </p:sp>
      <p:sp>
        <p:nvSpPr>
          <p:cNvPr id="6" name="Subtitle 15">
            <a:extLst>
              <a:ext uri="{FF2B5EF4-FFF2-40B4-BE49-F238E27FC236}">
                <a16:creationId xmlns:a16="http://schemas.microsoft.com/office/drawing/2014/main" id="{87A319D1-327E-63DA-BDDF-D1A17A4CCF7B}"/>
              </a:ext>
            </a:extLst>
          </p:cNvPr>
          <p:cNvSpPr txBox="1">
            <a:spLocks/>
          </p:cNvSpPr>
          <p:nvPr/>
        </p:nvSpPr>
        <p:spPr>
          <a:xfrm>
            <a:off x="3540028" y="1257882"/>
            <a:ext cx="2448308" cy="4593358"/>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2600" b="1" dirty="0">
                <a:solidFill>
                  <a:schemeClr val="accent3">
                    <a:lumMod val="20000"/>
                    <a:lumOff val="80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Scrum Master</a:t>
            </a:r>
          </a:p>
          <a:p>
            <a:pPr marL="0" indent="0" algn="ctr">
              <a:lnSpc>
                <a:spcPct val="100000"/>
              </a:lnSpc>
            </a:pPr>
            <a:r>
              <a:rPr lang="en-US" sz="2200" dirty="0">
                <a:solidFill>
                  <a:schemeClr val="accent3">
                    <a:lumMod val="20000"/>
                    <a:lumOff val="80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As the Scrum master, I make sure to facilitate daily Scrum meetings, manage any issues that we may come across during a project, make sure to prioritize communication with my team, and always encourage a positive and supportive environment. </a:t>
            </a:r>
          </a:p>
        </p:txBody>
      </p:sp>
      <p:sp>
        <p:nvSpPr>
          <p:cNvPr id="7" name="Subtitle 15">
            <a:extLst>
              <a:ext uri="{FF2B5EF4-FFF2-40B4-BE49-F238E27FC236}">
                <a16:creationId xmlns:a16="http://schemas.microsoft.com/office/drawing/2014/main" id="{62549BE7-6FED-D9D2-2DD2-0BEC0CAC871C}"/>
              </a:ext>
            </a:extLst>
          </p:cNvPr>
          <p:cNvSpPr txBox="1">
            <a:spLocks/>
          </p:cNvSpPr>
          <p:nvPr/>
        </p:nvSpPr>
        <p:spPr>
          <a:xfrm>
            <a:off x="9517142" y="1255902"/>
            <a:ext cx="2350770" cy="4540587"/>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2600" b="1" dirty="0">
                <a:solidFill>
                  <a:schemeClr val="tx1">
                    <a:lumMod val="7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Stakeholders</a:t>
            </a:r>
          </a:p>
          <a:p>
            <a:pPr marL="0" indent="0" algn="ctr">
              <a:lnSpc>
                <a:spcPct val="100000"/>
              </a:lnSpc>
            </a:pPr>
            <a:r>
              <a:rPr lang="en-US" sz="2200" dirty="0">
                <a:solidFill>
                  <a:schemeClr val="tx1">
                    <a:lumMod val="75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Individuals or groups that have a vested interest in the success of the project. This can include customers, end users, managers, or anyone else effected by the product. They help by providing feedback to the Product Owner.</a:t>
            </a:r>
          </a:p>
        </p:txBody>
      </p:sp>
    </p:spTree>
    <p:extLst>
      <p:ext uri="{BB962C8B-B14F-4D97-AF65-F5344CB8AC3E}">
        <p14:creationId xmlns:p14="http://schemas.microsoft.com/office/powerpoint/2010/main" val="132386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eep blue fabric">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350792"/>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82485"/>
            <a:ext cx="11336317" cy="615371"/>
          </a:xfrm>
        </p:spPr>
        <p:txBody>
          <a:bodyPr vert="horz" wrap="square" lIns="0" tIns="0" rIns="0" bIns="0" rtlCol="0" anchor="b" anchorCtr="0">
            <a:normAutofit/>
          </a:bodyPr>
          <a:lstStyle/>
          <a:p>
            <a:pPr algn="ctr">
              <a:lnSpc>
                <a:spcPct val="100000"/>
              </a:lnSpc>
            </a:pPr>
            <a:r>
              <a:rPr lang="en-US" sz="4000" kern="1200" dirty="0">
                <a:solidFill>
                  <a:schemeClr val="tx1"/>
                </a:solidFill>
                <a:latin typeface="+mj-lt"/>
                <a:ea typeface="+mj-ea"/>
                <a:cs typeface="+mj-cs"/>
              </a:rPr>
              <a:t>Various Phases</a:t>
            </a:r>
          </a:p>
        </p:txBody>
      </p:sp>
      <p:sp>
        <p:nvSpPr>
          <p:cNvPr id="5" name="Subtitle 15">
            <a:extLst>
              <a:ext uri="{FF2B5EF4-FFF2-40B4-BE49-F238E27FC236}">
                <a16:creationId xmlns:a16="http://schemas.microsoft.com/office/drawing/2014/main" id="{8C510A11-08C1-FE0D-C5B8-FBA906AC8159}"/>
              </a:ext>
            </a:extLst>
          </p:cNvPr>
          <p:cNvSpPr txBox="1">
            <a:spLocks/>
          </p:cNvSpPr>
          <p:nvPr/>
        </p:nvSpPr>
        <p:spPr>
          <a:xfrm>
            <a:off x="8600294" y="1158702"/>
            <a:ext cx="2350770" cy="4540587"/>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endParaRPr lang="en-US" sz="2200" dirty="0">
              <a:solidFill>
                <a:srgbClr val="FFC000">
                  <a:alpha val="60000"/>
                </a:srgb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6" name="Subtitle 15">
            <a:extLst>
              <a:ext uri="{FF2B5EF4-FFF2-40B4-BE49-F238E27FC236}">
                <a16:creationId xmlns:a16="http://schemas.microsoft.com/office/drawing/2014/main" id="{87A319D1-327E-63DA-BDDF-D1A17A4CCF7B}"/>
              </a:ext>
            </a:extLst>
          </p:cNvPr>
          <p:cNvSpPr txBox="1">
            <a:spLocks/>
          </p:cNvSpPr>
          <p:nvPr/>
        </p:nvSpPr>
        <p:spPr>
          <a:xfrm>
            <a:off x="5020464" y="1293092"/>
            <a:ext cx="2448308" cy="4593358"/>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endParaRPr lang="en-US" sz="2200" dirty="0">
              <a:solidFill>
                <a:schemeClr val="accent3">
                  <a:lumMod val="20000"/>
                  <a:lumOff val="80000"/>
                  <a:alpha val="6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graphicFrame>
        <p:nvGraphicFramePr>
          <p:cNvPr id="7" name="Table 8">
            <a:extLst>
              <a:ext uri="{FF2B5EF4-FFF2-40B4-BE49-F238E27FC236}">
                <a16:creationId xmlns:a16="http://schemas.microsoft.com/office/drawing/2014/main" id="{3BB1E8A5-C0E5-71A2-8E40-D0ECD7F0F262}"/>
              </a:ext>
            </a:extLst>
          </p:cNvPr>
          <p:cNvGraphicFramePr>
            <a:graphicFrameLocks noGrp="1"/>
          </p:cNvGraphicFramePr>
          <p:nvPr>
            <p:extLst>
              <p:ext uri="{D42A27DB-BD31-4B8C-83A1-F6EECF244321}">
                <p14:modId xmlns:p14="http://schemas.microsoft.com/office/powerpoint/2010/main" val="3663940759"/>
              </p:ext>
            </p:extLst>
          </p:nvPr>
        </p:nvGraphicFramePr>
        <p:xfrm>
          <a:off x="692727" y="673357"/>
          <a:ext cx="10948410" cy="5364480"/>
        </p:xfrm>
        <a:graphic>
          <a:graphicData uri="http://schemas.openxmlformats.org/drawingml/2006/table">
            <a:tbl>
              <a:tblPr firstRow="1" bandRow="1">
                <a:tableStyleId>{5C22544A-7EE6-4342-B048-85BDC9FD1C3A}</a:tableStyleId>
              </a:tblPr>
              <a:tblGrid>
                <a:gridCol w="3149600">
                  <a:extLst>
                    <a:ext uri="{9D8B030D-6E8A-4147-A177-3AD203B41FA5}">
                      <a16:colId xmlns:a16="http://schemas.microsoft.com/office/drawing/2014/main" val="601174927"/>
                    </a:ext>
                  </a:extLst>
                </a:gridCol>
                <a:gridCol w="7798810">
                  <a:extLst>
                    <a:ext uri="{9D8B030D-6E8A-4147-A177-3AD203B41FA5}">
                      <a16:colId xmlns:a16="http://schemas.microsoft.com/office/drawing/2014/main" val="2938832854"/>
                    </a:ext>
                  </a:extLst>
                </a:gridCol>
              </a:tblGrid>
              <a:tr h="421595">
                <a:tc>
                  <a:txBody>
                    <a:bodyPr/>
                    <a:lstStyle/>
                    <a:p>
                      <a:pPr algn="ctr">
                        <a:lnSpc>
                          <a:spcPct val="150000"/>
                        </a:lnSpc>
                      </a:pPr>
                      <a:r>
                        <a:rPr lang="en-US" sz="2400" b="1" dirty="0">
                          <a:latin typeface="Microsoft Himalaya" panose="01010100010101010101" pitchFamily="2" charset="0"/>
                          <a:ea typeface="Microsoft Himalaya" panose="01010100010101010101" pitchFamily="2" charset="0"/>
                          <a:cs typeface="Microsoft Himalaya" panose="01010100010101010101" pitchFamily="2" charset="0"/>
                        </a:rPr>
                        <a:t>Phases </a:t>
                      </a:r>
                    </a:p>
                  </a:txBody>
                  <a:tcPr/>
                </a:tc>
                <a:tc>
                  <a:txBody>
                    <a:bodyPr/>
                    <a:lstStyle/>
                    <a:p>
                      <a:pPr algn="ctr">
                        <a:lnSpc>
                          <a:spcPct val="150000"/>
                        </a:lnSpc>
                      </a:pPr>
                      <a:r>
                        <a:rPr lang="en-US" sz="2400" dirty="0">
                          <a:latin typeface="Microsoft Himalaya" panose="01010100010101010101" pitchFamily="2" charset="0"/>
                          <a:ea typeface="Microsoft Himalaya" panose="01010100010101010101" pitchFamily="2" charset="0"/>
                          <a:cs typeface="Microsoft Himalaya" panose="01010100010101010101" pitchFamily="2" charset="0"/>
                        </a:rPr>
                        <a:t>Description</a:t>
                      </a:r>
                    </a:p>
                  </a:txBody>
                  <a:tcPr/>
                </a:tc>
                <a:extLst>
                  <a:ext uri="{0D108BD9-81ED-4DB2-BD59-A6C34878D82A}">
                    <a16:rowId xmlns:a16="http://schemas.microsoft.com/office/drawing/2014/main" val="1183051656"/>
                  </a:ext>
                </a:extLst>
              </a:tr>
              <a:tr h="591877">
                <a:tc>
                  <a:txBody>
                    <a:bodyPr/>
                    <a:lstStyle/>
                    <a:p>
                      <a:pPr>
                        <a:lnSpc>
                          <a:spcPct val="250000"/>
                        </a:lnSpc>
                      </a:pPr>
                      <a:r>
                        <a:rPr lang="en-US" sz="2100" b="1"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Gathering Requirements</a:t>
                      </a:r>
                    </a:p>
                  </a:txBody>
                  <a:tcPr/>
                </a:tc>
                <a:tc>
                  <a:txBody>
                    <a:bodyPr/>
                    <a:lstStyle/>
                    <a:p>
                      <a:pPr>
                        <a:lnSpc>
                          <a:spcPct val="100000"/>
                        </a:lnSpc>
                      </a:pP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The Product owner works with client and stakeholders to gather key requirements for the project.</a:t>
                      </a:r>
                      <a:b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b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This allows the product owner to prioritize each task and create a product backlog for the team. Most requirements are received as user stories or short descriptions.</a:t>
                      </a:r>
                    </a:p>
                  </a:txBody>
                  <a:tcPr/>
                </a:tc>
                <a:extLst>
                  <a:ext uri="{0D108BD9-81ED-4DB2-BD59-A6C34878D82A}">
                    <a16:rowId xmlns:a16="http://schemas.microsoft.com/office/drawing/2014/main" val="1974752349"/>
                  </a:ext>
                </a:extLst>
              </a:tr>
              <a:tr h="591877">
                <a:tc>
                  <a:txBody>
                    <a:bodyPr/>
                    <a:lstStyle/>
                    <a:p>
                      <a:pPr>
                        <a:lnSpc>
                          <a:spcPct val="250000"/>
                        </a:lnSpc>
                      </a:pPr>
                      <a:r>
                        <a:rPr lang="en-US" sz="2100" b="1"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Planning</a:t>
                      </a:r>
                    </a:p>
                  </a:txBody>
                  <a:tcPr/>
                </a:tc>
                <a:tc>
                  <a:txBody>
                    <a:bodyPr/>
                    <a:lstStyle/>
                    <a:p>
                      <a:pPr>
                        <a:lnSpc>
                          <a:spcPct val="100000"/>
                        </a:lnSpc>
                      </a:pP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The Product Owner, Scrum Master, and Development Team work together to plan a sprint. They review the product backlog and decide which user stories or requirements that they will include in the sprint and estimate the time it will take for the team to complete the tasks. </a:t>
                      </a:r>
                    </a:p>
                  </a:txBody>
                  <a:tcPr/>
                </a:tc>
                <a:extLst>
                  <a:ext uri="{0D108BD9-81ED-4DB2-BD59-A6C34878D82A}">
                    <a16:rowId xmlns:a16="http://schemas.microsoft.com/office/drawing/2014/main" val="3083067872"/>
                  </a:ext>
                </a:extLst>
              </a:tr>
              <a:tr h="591877">
                <a:tc>
                  <a:txBody>
                    <a:bodyPr/>
                    <a:lstStyle/>
                    <a:p>
                      <a:pPr>
                        <a:lnSpc>
                          <a:spcPct val="250000"/>
                        </a:lnSpc>
                      </a:pPr>
                      <a:r>
                        <a:rPr lang="en-US" sz="2100" b="1"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Sprint</a:t>
                      </a:r>
                    </a:p>
                  </a:txBody>
                  <a:tcPr/>
                </a:tc>
                <a:tc>
                  <a:txBody>
                    <a:bodyPr/>
                    <a:lstStyle/>
                    <a:p>
                      <a:pPr>
                        <a:lnSpc>
                          <a:spcPct val="100000"/>
                        </a:lnSpc>
                      </a:pP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The Sprint is the core essential of the Agile model. During a sprint, the development team focuses on the tasks that were assigned to them. They work on developing an increment of the software they are trying to create, test the software in order to ensure there are no errors or issues. </a:t>
                      </a:r>
                    </a:p>
                  </a:txBody>
                  <a:tcPr/>
                </a:tc>
                <a:extLst>
                  <a:ext uri="{0D108BD9-81ED-4DB2-BD59-A6C34878D82A}">
                    <a16:rowId xmlns:a16="http://schemas.microsoft.com/office/drawing/2014/main" val="2763855185"/>
                  </a:ext>
                </a:extLst>
              </a:tr>
              <a:tr h="591877">
                <a:tc>
                  <a:txBody>
                    <a:bodyPr/>
                    <a:lstStyle/>
                    <a:p>
                      <a:pPr>
                        <a:lnSpc>
                          <a:spcPct val="150000"/>
                        </a:lnSpc>
                      </a:pPr>
                      <a:r>
                        <a:rPr lang="en-US" sz="2100" b="1"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Review</a:t>
                      </a:r>
                    </a:p>
                  </a:txBody>
                  <a:tcPr/>
                </a:tc>
                <a:tc>
                  <a:txBody>
                    <a:bodyPr/>
                    <a:lstStyle/>
                    <a:p>
                      <a:pPr>
                        <a:lnSpc>
                          <a:spcPct val="100000"/>
                        </a:lnSpc>
                      </a:pP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After a sprint is completed, the development team then meet with the stakeholders in order to present the software they have completed. Their goal is to receive feedback to have a better understanding of what is working well and what may need improvement.</a:t>
                      </a:r>
                    </a:p>
                  </a:txBody>
                  <a:tcPr/>
                </a:tc>
                <a:extLst>
                  <a:ext uri="{0D108BD9-81ED-4DB2-BD59-A6C34878D82A}">
                    <a16:rowId xmlns:a16="http://schemas.microsoft.com/office/drawing/2014/main" val="1306229836"/>
                  </a:ext>
                </a:extLst>
              </a:tr>
              <a:tr h="591877">
                <a:tc>
                  <a:txBody>
                    <a:bodyPr/>
                    <a:lstStyle/>
                    <a:p>
                      <a:pPr>
                        <a:lnSpc>
                          <a:spcPct val="150000"/>
                        </a:lnSpc>
                      </a:pPr>
                      <a:r>
                        <a:rPr lang="en-US" sz="2100" b="1"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Retrospective</a:t>
                      </a:r>
                    </a:p>
                  </a:txBody>
                  <a:tcPr/>
                </a:tc>
                <a:tc>
                  <a:txBody>
                    <a:bodyPr/>
                    <a:lstStyle/>
                    <a:p>
                      <a:pPr>
                        <a:lnSpc>
                          <a:spcPct val="100000"/>
                        </a:lnSpc>
                      </a:pPr>
                      <a:r>
                        <a:rPr lang="en-US" sz="2000" dirty="0">
                          <a:solidFill>
                            <a:schemeClr val="bg1">
                              <a:lumMod val="75000"/>
                              <a:lumOff val="25000"/>
                            </a:schemeClr>
                          </a:solidFill>
                          <a:latin typeface="Microsoft Himalaya" panose="01010100010101010101" pitchFamily="2" charset="0"/>
                          <a:ea typeface="Microsoft Himalaya" panose="01010100010101010101" pitchFamily="2" charset="0"/>
                          <a:cs typeface="Microsoft Himalaya" panose="01010100010101010101" pitchFamily="2" charset="0"/>
                        </a:rPr>
                        <a:t>The Scrum Master and development meet to discuss what went well and what didn’t and what may need to be improved for the next sprint.</a:t>
                      </a:r>
                    </a:p>
                  </a:txBody>
                  <a:tcPr/>
                </a:tc>
                <a:extLst>
                  <a:ext uri="{0D108BD9-81ED-4DB2-BD59-A6C34878D82A}">
                    <a16:rowId xmlns:a16="http://schemas.microsoft.com/office/drawing/2014/main" val="1805536645"/>
                  </a:ext>
                </a:extLst>
              </a:tr>
            </a:tbl>
          </a:graphicData>
        </a:graphic>
      </p:graphicFrame>
    </p:spTree>
    <p:extLst>
      <p:ext uri="{BB962C8B-B14F-4D97-AF65-F5344CB8AC3E}">
        <p14:creationId xmlns:p14="http://schemas.microsoft.com/office/powerpoint/2010/main" val="394654504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{463E6E49-87F8-4D3A-AB19-01C55A8DD5F6}tf33713516_win32</Template>
  <TotalTime>267</TotalTime>
  <Words>1186</Words>
  <Application>Microsoft Office PowerPoint</Application>
  <PresentationFormat>Widescreen</PresentationFormat>
  <Paragraphs>91</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Microsoft Himalaya</vt:lpstr>
      <vt:lpstr>Walbaum Display</vt:lpstr>
      <vt:lpstr>3DFloatVTI</vt:lpstr>
      <vt:lpstr>Scrum Agile Method</vt:lpstr>
      <vt:lpstr>Introduction</vt:lpstr>
      <vt:lpstr>PowerPoint Presentation</vt:lpstr>
      <vt:lpstr>What is the Waterfall Method?</vt:lpstr>
      <vt:lpstr>Waterfall Method Phases</vt:lpstr>
      <vt:lpstr>Pros and Cons</vt:lpstr>
      <vt:lpstr>What is the Scrum Agile approach?</vt:lpstr>
      <vt:lpstr>Various Roles on a Scrum Team</vt:lpstr>
      <vt:lpstr>Various Phases</vt:lpstr>
      <vt:lpstr>Pros and Cons</vt:lpstr>
      <vt:lpstr>How might this project look different with the waterfall method?</vt:lpstr>
      <vt:lpstr>What factors to consider when choosing between the Waterfall or Agile method</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Agile Method</dc:title>
  <dc:creator>Jennifer Cubillos</dc:creator>
  <cp:lastModifiedBy>Jennifer Cubillos</cp:lastModifiedBy>
  <cp:revision>47</cp:revision>
  <dcterms:created xsi:type="dcterms:W3CDTF">2023-06-18T19:49:52Z</dcterms:created>
  <dcterms:modified xsi:type="dcterms:W3CDTF">2023-06-19T00:17:15Z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